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544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204AB-40B4-4E24-9C12-15E17C6E70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A330B8-C896-4BCF-9253-54E303D85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91400-1810-4B26-B100-4BE4BE8B4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DA5B6-5664-4FA2-89F8-BD7B0283F6F5}" type="datetimeFigureOut">
              <a:rPr lang="en-DK" smtClean="0"/>
              <a:t>07/01/2021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FA8C9-4292-42B5-AAB2-EAD70A2BA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1B41F-EC8E-4E4E-9299-C09F2EB1A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3A9F-FF92-4E5E-A3CA-EA66E1790F57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906944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4FD21-C2B4-40B8-9230-35B17EE4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32302-AF95-4696-8CE0-F206B4CA1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25875-CFDE-4E09-8843-BC1640033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DA5B6-5664-4FA2-89F8-BD7B0283F6F5}" type="datetimeFigureOut">
              <a:rPr lang="en-DK" smtClean="0"/>
              <a:t>07/01/2021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A01A4-4FF8-4925-93F0-D3D95BC40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4EACF-0042-4652-B080-4CA4B004A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3A9F-FF92-4E5E-A3CA-EA66E1790F57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24133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DB776A-0D07-4D8D-B606-839C397260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EAFE2D-28D0-4BC9-8751-684EC00E19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A98E1-F91F-43BD-8ADA-DC0E2B597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DA5B6-5664-4FA2-89F8-BD7B0283F6F5}" type="datetimeFigureOut">
              <a:rPr lang="en-DK" smtClean="0"/>
              <a:t>07/01/2021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927D8-F30B-4983-887E-56BB5188F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93E07-DF4D-4803-A174-AD849D286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3A9F-FF92-4E5E-A3CA-EA66E1790F57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07199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66CF0-D240-4ACD-B03E-FF54DB720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F4A67-88E9-4402-94BE-24316651C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6F3FE-AD49-4FDD-88FF-C696EA48C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DA5B6-5664-4FA2-89F8-BD7B0283F6F5}" type="datetimeFigureOut">
              <a:rPr lang="en-DK" smtClean="0"/>
              <a:t>07/01/2021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7F6B2-10B1-4A83-BE4B-5552A449D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A8381-439F-430C-A108-CB28AC2EA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3A9F-FF92-4E5E-A3CA-EA66E1790F57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81307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5DFAB-128D-4DCA-A1B8-E22ED1A49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E39267-650C-4A25-BD61-079325FF6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79780-DB1F-459F-AAEE-34896A602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DA5B6-5664-4FA2-89F8-BD7B0283F6F5}" type="datetimeFigureOut">
              <a:rPr lang="en-DK" smtClean="0"/>
              <a:t>07/01/2021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91B54-BE7A-4333-862F-00EADBDB6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54A82-3156-44CB-81FD-33DFE98F4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3A9F-FF92-4E5E-A3CA-EA66E1790F57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085231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B6509-79A3-4BF3-BA94-6F2C07CC1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56DB9-0A26-499B-A44C-26D780FC9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9B1D01-7A2B-4EBA-B054-80B41D2F7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AA192-738D-4942-9629-0825F3135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DA5B6-5664-4FA2-89F8-BD7B0283F6F5}" type="datetimeFigureOut">
              <a:rPr lang="en-DK" smtClean="0"/>
              <a:t>07/01/2021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C9D91-5F6A-45AD-914A-F1808DC13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16BDCD-2D84-43D4-A514-84C318800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3A9F-FF92-4E5E-A3CA-EA66E1790F57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86010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9A82E-034B-4079-9796-465A75B8B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4034DD-98EF-4967-862E-C29552B96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51240B-AC23-4F4E-8C31-7C0319E22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CA4A3C-FB13-4CDD-AB3D-4AFA41CC59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1F4F6F-A8B7-4E83-A199-669DC2C477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400FDF-BB7D-4D2D-8A81-1B9A646AA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DA5B6-5664-4FA2-89F8-BD7B0283F6F5}" type="datetimeFigureOut">
              <a:rPr lang="en-DK" smtClean="0"/>
              <a:t>07/01/2021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5959D7-2CA3-4F06-914E-C086B212D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85231B-1B2F-4CD8-87AF-196CB1DD5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3A9F-FF92-4E5E-A3CA-EA66E1790F57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580494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52CA1-E881-4983-8145-58233B7A4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26C429-1DBF-415E-9E39-2A5F37569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DA5B6-5664-4FA2-89F8-BD7B0283F6F5}" type="datetimeFigureOut">
              <a:rPr lang="en-DK" smtClean="0"/>
              <a:t>07/01/2021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0B553A-38C6-4815-A214-D083E26DB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BAF763-C61F-46BB-ACD7-33265BE25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3A9F-FF92-4E5E-A3CA-EA66E1790F57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409652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A56133-510A-4921-835E-ED8FB64EE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DA5B6-5664-4FA2-89F8-BD7B0283F6F5}" type="datetimeFigureOut">
              <a:rPr lang="en-DK" smtClean="0"/>
              <a:t>07/01/2021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6CE151-0783-4C92-85AD-292D8643A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9E2435-B3A5-4EEF-9736-21F91C5EC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3A9F-FF92-4E5E-A3CA-EA66E1790F57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046496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B6E2E-D444-4DD9-9ABE-F7A4FBC5C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D82CB-4A83-47F0-BF22-F0C6B55D7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B02F67-AB32-4F02-8DD4-5AC4155D47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A78CEC-DAF9-48F8-87C4-5EC20031C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DA5B6-5664-4FA2-89F8-BD7B0283F6F5}" type="datetimeFigureOut">
              <a:rPr lang="en-DK" smtClean="0"/>
              <a:t>07/01/2021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9561C-AA4F-4552-A480-F7331AC71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8BB135-7D48-4068-B5C1-284CE6EA7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3A9F-FF92-4E5E-A3CA-EA66E1790F57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3333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87AD-6BEF-4402-9CF5-284A43C03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9E3F9A-4AD5-4ECD-BB2C-BF6AE61C9C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663927-7E0B-46DD-98C3-F2F21C0FF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3F12D-8F61-4445-B7AF-964AD6E86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DA5B6-5664-4FA2-89F8-BD7B0283F6F5}" type="datetimeFigureOut">
              <a:rPr lang="en-DK" smtClean="0"/>
              <a:t>07/01/2021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638CDE-96D7-4FA5-BF42-2AC03F709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54FBB6-19B5-48AD-B099-5EC7DE65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3A9F-FF92-4E5E-A3CA-EA66E1790F57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81911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27ABBC-43D6-4F25-B92A-3388E7639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F102D9-AF6C-4299-B48F-3DE6E7722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04989-8951-4692-919E-92ADCCFD14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DA5B6-5664-4FA2-89F8-BD7B0283F6F5}" type="datetimeFigureOut">
              <a:rPr lang="en-DK" smtClean="0"/>
              <a:t>07/01/2021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44D12-8B1A-44F9-824A-043A0B0E30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ABD75-361A-4FFC-98F0-A02DA77FB5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13A9F-FF92-4E5E-A3CA-EA66E1790F57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902688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C2E7D23-DD76-4128-9AB0-A16FE4499A84}"/>
              </a:ext>
            </a:extLst>
          </p:cNvPr>
          <p:cNvGrpSpPr/>
          <p:nvPr/>
        </p:nvGrpSpPr>
        <p:grpSpPr>
          <a:xfrm>
            <a:off x="126282" y="51020"/>
            <a:ext cx="11911053" cy="625405"/>
            <a:chOff x="2158414" y="1719108"/>
            <a:chExt cx="9575470" cy="833931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B58B957F-C3E7-4978-8F45-682E3480DA39}"/>
                </a:ext>
              </a:extLst>
            </p:cNvPr>
            <p:cNvSpPr/>
            <p:nvPr/>
          </p:nvSpPr>
          <p:spPr>
            <a:xfrm>
              <a:off x="2158414" y="1719108"/>
              <a:ext cx="9575470" cy="833931"/>
            </a:xfrm>
            <a:prstGeom prst="roundRect">
              <a:avLst/>
            </a:prstGeom>
            <a:solidFill>
              <a:srgbClr val="F8F8F8"/>
            </a:solidFill>
            <a:ln>
              <a:solidFill>
                <a:srgbClr val="003544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B817CCD-7893-4AF7-A9B2-85C6608C9625}"/>
                </a:ext>
              </a:extLst>
            </p:cNvPr>
            <p:cNvSpPr txBox="1"/>
            <p:nvPr/>
          </p:nvSpPr>
          <p:spPr>
            <a:xfrm>
              <a:off x="2181230" y="1766893"/>
              <a:ext cx="139065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DRIFT HELA ÅRET:</a:t>
              </a:r>
              <a:endParaRPr lang="en-DK" sz="1100" b="1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06D78ED-33B7-483B-A26F-CB5170FCC901}"/>
                </a:ext>
              </a:extLst>
            </p:cNvPr>
            <p:cNvSpPr txBox="1"/>
            <p:nvPr/>
          </p:nvSpPr>
          <p:spPr>
            <a:xfrm>
              <a:off x="3564489" y="1760042"/>
              <a:ext cx="2038345" cy="4818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Inställning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/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uppdatering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anmälan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  <a:endParaRPr lang="en-DK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Avbokningar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  <a:endParaRPr lang="en-DK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C59046F-D6FB-40AB-9257-84787621E2D4}"/>
                </a:ext>
              </a:extLst>
            </p:cNvPr>
            <p:cNvSpPr txBox="1"/>
            <p:nvPr/>
          </p:nvSpPr>
          <p:spPr>
            <a:xfrm>
              <a:off x="5482453" y="1779839"/>
              <a:ext cx="1528758" cy="4818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Placera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/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Avsluta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elever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  <a:endParaRPr lang="en-DK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Boka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arrangemanger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64FE8C3-4DC8-453B-8E5C-2CC3E9AD875A}"/>
                </a:ext>
              </a:extLst>
            </p:cNvPr>
            <p:cNvSpPr txBox="1"/>
            <p:nvPr/>
          </p:nvSpPr>
          <p:spPr>
            <a:xfrm>
              <a:off x="7086696" y="1796982"/>
              <a:ext cx="1933575" cy="4809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Instrumentunderhåll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/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hantering</a:t>
              </a:r>
              <a:endParaRPr lang="en-GB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Nya/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Avsluta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lärare</a:t>
              </a:r>
              <a:endParaRPr lang="en-DK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6E532A7-201D-48A2-A88D-013A94E9CC4B}"/>
                </a:ext>
              </a:extLst>
            </p:cNvPr>
            <p:cNvSpPr txBox="1"/>
            <p:nvPr/>
          </p:nvSpPr>
          <p:spPr>
            <a:xfrm>
              <a:off x="8911733" y="1798554"/>
              <a:ext cx="1933575" cy="4818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Flytta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elever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+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Placera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elever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Timmar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/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arbetstidsregistrering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  <a:endParaRPr lang="en-DK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55F2C2D-3612-4E17-8A11-E9BF821F5860}"/>
                </a:ext>
              </a:extLst>
            </p:cNvPr>
            <p:cNvSpPr txBox="1"/>
            <p:nvPr/>
          </p:nvSpPr>
          <p:spPr>
            <a:xfrm>
              <a:off x="10619005" y="1779839"/>
              <a:ext cx="1046153" cy="278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Grupphantering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​</a:t>
              </a:r>
              <a:endParaRPr lang="en-DK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F1383D8-F933-4FCC-BAC2-30B40B79C5D2}"/>
              </a:ext>
            </a:extLst>
          </p:cNvPr>
          <p:cNvGrpSpPr/>
          <p:nvPr/>
        </p:nvGrpSpPr>
        <p:grpSpPr>
          <a:xfrm>
            <a:off x="6385715" y="947169"/>
            <a:ext cx="2085975" cy="849792"/>
            <a:chOff x="2133600" y="1702156"/>
            <a:chExt cx="2085975" cy="916617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285BB3EB-D909-4ED8-99D9-97989CF37799}"/>
                </a:ext>
              </a:extLst>
            </p:cNvPr>
            <p:cNvSpPr/>
            <p:nvPr/>
          </p:nvSpPr>
          <p:spPr>
            <a:xfrm>
              <a:off x="2133600" y="1719264"/>
              <a:ext cx="2085975" cy="899509"/>
            </a:xfrm>
            <a:prstGeom prst="roundRect">
              <a:avLst/>
            </a:prstGeom>
            <a:noFill/>
            <a:ln>
              <a:solidFill>
                <a:srgbClr val="00354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89D0CC3-27C0-4B3B-A96B-A0018802FE14}"/>
                </a:ext>
              </a:extLst>
            </p:cNvPr>
            <p:cNvSpPr txBox="1"/>
            <p:nvPr/>
          </p:nvSpPr>
          <p:spPr>
            <a:xfrm>
              <a:off x="2175442" y="1702156"/>
              <a:ext cx="1390651" cy="248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Terminsuppstart</a:t>
              </a:r>
              <a:r>
                <a:rPr lang="en-GB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VT</a:t>
              </a:r>
              <a:endParaRPr lang="en-DK" sz="900" b="1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06916B9-2D1B-4C1B-803C-2DB021060A5B}"/>
                </a:ext>
              </a:extLst>
            </p:cNvPr>
            <p:cNvSpPr txBox="1"/>
            <p:nvPr/>
          </p:nvSpPr>
          <p:spPr>
            <a:xfrm>
              <a:off x="2178336" y="1894858"/>
              <a:ext cx="2038345" cy="547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Se över Lov- och läsårsplanen VT</a:t>
              </a:r>
              <a:endParaRPr lang="en-GB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Skicka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ev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ut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elevinformation</a:t>
              </a:r>
              <a:endParaRPr lang="en-GB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Se över grupper​ (t ex kortkurser)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3E05DBC-1521-4118-9F9B-AB337A1FBFC0}"/>
              </a:ext>
            </a:extLst>
          </p:cNvPr>
          <p:cNvGrpSpPr/>
          <p:nvPr/>
        </p:nvGrpSpPr>
        <p:grpSpPr>
          <a:xfrm>
            <a:off x="8583575" y="1033073"/>
            <a:ext cx="2085975" cy="513278"/>
            <a:chOff x="2133600" y="1719266"/>
            <a:chExt cx="2085975" cy="500628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530CE65D-BE1D-4ECF-BA60-78C600F197C1}"/>
                </a:ext>
              </a:extLst>
            </p:cNvPr>
            <p:cNvSpPr/>
            <p:nvPr/>
          </p:nvSpPr>
          <p:spPr>
            <a:xfrm>
              <a:off x="2133600" y="1719266"/>
              <a:ext cx="2085975" cy="493558"/>
            </a:xfrm>
            <a:prstGeom prst="roundRect">
              <a:avLst/>
            </a:prstGeom>
            <a:noFill/>
            <a:ln>
              <a:solidFill>
                <a:srgbClr val="00354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922B62E-8F1E-471B-90D7-0F42B12B077A}"/>
                </a:ext>
              </a:extLst>
            </p:cNvPr>
            <p:cNvSpPr txBox="1"/>
            <p:nvPr/>
          </p:nvSpPr>
          <p:spPr>
            <a:xfrm>
              <a:off x="2181230" y="1766893"/>
              <a:ext cx="189992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Översyn</a:t>
              </a:r>
              <a:r>
                <a:rPr lang="en-GB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b="1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av</a:t>
              </a:r>
              <a:r>
                <a:rPr lang="en-GB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Taxor (</a:t>
              </a:r>
              <a:r>
                <a:rPr lang="en-GB" sz="900" b="1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avgifter</a:t>
              </a:r>
              <a:r>
                <a:rPr lang="en-GB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)</a:t>
              </a:r>
              <a:endParaRPr lang="en-DK" sz="900" b="1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9E31C15-0FC4-4DAE-B066-3EDDC59918EA}"/>
                </a:ext>
              </a:extLst>
            </p:cNvPr>
            <p:cNvSpPr txBox="1"/>
            <p:nvPr/>
          </p:nvSpPr>
          <p:spPr>
            <a:xfrm>
              <a:off x="2177102" y="1909442"/>
              <a:ext cx="1899923" cy="310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Prisjustering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av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vårpriserna</a:t>
              </a:r>
              <a:endParaRPr lang="sv-SE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399A5FC-D829-4C37-9D5C-F09A4BDFE61E}"/>
              </a:ext>
            </a:extLst>
          </p:cNvPr>
          <p:cNvGrpSpPr/>
          <p:nvPr/>
        </p:nvGrpSpPr>
        <p:grpSpPr>
          <a:xfrm>
            <a:off x="8627077" y="1625932"/>
            <a:ext cx="1736550" cy="301418"/>
            <a:chOff x="2133600" y="1719266"/>
            <a:chExt cx="1662418" cy="365905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87C26AC8-BED3-4328-AB88-57FE50532783}"/>
                </a:ext>
              </a:extLst>
            </p:cNvPr>
            <p:cNvSpPr/>
            <p:nvPr/>
          </p:nvSpPr>
          <p:spPr>
            <a:xfrm>
              <a:off x="2133600" y="1719266"/>
              <a:ext cx="1614788" cy="365905"/>
            </a:xfrm>
            <a:prstGeom prst="roundRect">
              <a:avLst/>
            </a:prstGeom>
            <a:noFill/>
            <a:ln>
              <a:solidFill>
                <a:srgbClr val="00354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99300DA-8663-4E9C-9508-34DDC1816E18}"/>
                </a:ext>
              </a:extLst>
            </p:cNvPr>
            <p:cNvSpPr txBox="1"/>
            <p:nvPr/>
          </p:nvSpPr>
          <p:spPr>
            <a:xfrm>
              <a:off x="2181230" y="1766893"/>
              <a:ext cx="1614788" cy="2623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Statistik</a:t>
              </a:r>
              <a:r>
                <a:rPr lang="en-GB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b="1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Kulturskolerådet</a:t>
              </a:r>
              <a:endParaRPr lang="en-DK" sz="900" b="1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40350A9-14D3-4C8A-97F3-C86103006BDC}"/>
              </a:ext>
            </a:extLst>
          </p:cNvPr>
          <p:cNvGrpSpPr/>
          <p:nvPr/>
        </p:nvGrpSpPr>
        <p:grpSpPr>
          <a:xfrm>
            <a:off x="8037674" y="2154647"/>
            <a:ext cx="3263510" cy="1141712"/>
            <a:chOff x="2133600" y="1704162"/>
            <a:chExt cx="3263510" cy="1399011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1586255B-4D92-4B9A-9B99-DFF222DD7747}"/>
                </a:ext>
              </a:extLst>
            </p:cNvPr>
            <p:cNvSpPr/>
            <p:nvPr/>
          </p:nvSpPr>
          <p:spPr>
            <a:xfrm>
              <a:off x="2133600" y="1719263"/>
              <a:ext cx="3263510" cy="1383910"/>
            </a:xfrm>
            <a:prstGeom prst="roundRect">
              <a:avLst/>
            </a:prstGeom>
            <a:noFill/>
            <a:ln>
              <a:solidFill>
                <a:srgbClr val="00354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BA00E0C-CC1B-4A81-BAD5-615357E62B73}"/>
                </a:ext>
              </a:extLst>
            </p:cNvPr>
            <p:cNvSpPr txBox="1"/>
            <p:nvPr/>
          </p:nvSpPr>
          <p:spPr>
            <a:xfrm>
              <a:off x="2203015" y="1704162"/>
              <a:ext cx="1547397" cy="261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Fakturering</a:t>
              </a:r>
              <a:r>
                <a:rPr lang="en-GB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b="1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Vårterminen</a:t>
              </a:r>
              <a:r>
                <a:rPr lang="en-GB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  <a:endParaRPr lang="en-DK" sz="900" b="1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64A0675-F5AF-40D7-B6B2-F0E45E140303}"/>
                </a:ext>
              </a:extLst>
            </p:cNvPr>
            <p:cNvSpPr txBox="1"/>
            <p:nvPr/>
          </p:nvSpPr>
          <p:spPr>
            <a:xfrm>
              <a:off x="2181229" y="1949248"/>
              <a:ext cx="3215880" cy="8905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Manuella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justeringar</a:t>
              </a:r>
              <a:endParaRPr lang="sv-SE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Ej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godkända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betalningar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Återbetalning</a:t>
              </a:r>
              <a:endParaRPr lang="en-GB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Kontrollera elevbetalare och elever utan betalning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Bokföring + Hämta fil -&gt; Skicka till faktureringssystemet </a:t>
              </a:r>
              <a:endParaRPr lang="en-GB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ED8A5562-CE5E-4FF2-BC9E-A5C9D4CFAAE5}"/>
              </a:ext>
            </a:extLst>
          </p:cNvPr>
          <p:cNvGrpSpPr/>
          <p:nvPr/>
        </p:nvGrpSpPr>
        <p:grpSpPr>
          <a:xfrm>
            <a:off x="8737828" y="3403772"/>
            <a:ext cx="2706791" cy="1112519"/>
            <a:chOff x="2133600" y="1706180"/>
            <a:chExt cx="2706791" cy="1371749"/>
          </a:xfrm>
        </p:grpSpPr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3BE81142-4011-4440-8D37-BE176600BA92}"/>
                </a:ext>
              </a:extLst>
            </p:cNvPr>
            <p:cNvSpPr/>
            <p:nvPr/>
          </p:nvSpPr>
          <p:spPr>
            <a:xfrm>
              <a:off x="2133600" y="1719264"/>
              <a:ext cx="2706791" cy="1358665"/>
            </a:xfrm>
            <a:prstGeom prst="roundRect">
              <a:avLst/>
            </a:prstGeom>
            <a:noFill/>
            <a:ln>
              <a:solidFill>
                <a:srgbClr val="00354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B929617-FFD3-4FE1-845D-246BDFA02591}"/>
                </a:ext>
              </a:extLst>
            </p:cNvPr>
            <p:cNvSpPr txBox="1"/>
            <p:nvPr/>
          </p:nvSpPr>
          <p:spPr>
            <a:xfrm>
              <a:off x="2167994" y="1706180"/>
              <a:ext cx="1765215" cy="248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Nytt</a:t>
              </a:r>
              <a:r>
                <a:rPr lang="en-GB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b="1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Läsår</a:t>
              </a:r>
              <a:r>
                <a:rPr lang="en-GB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&amp; </a:t>
              </a:r>
              <a:r>
                <a:rPr lang="en-GB" sz="900" b="1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Läsårsuppstart</a:t>
              </a:r>
              <a:endParaRPr lang="en-DK" sz="900" b="1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4E9925C-02F0-4E0E-86D3-9F28F946439F}"/>
                </a:ext>
              </a:extLst>
            </p:cNvPr>
            <p:cNvSpPr txBox="1"/>
            <p:nvPr/>
          </p:nvSpPr>
          <p:spPr>
            <a:xfrm>
              <a:off x="2181230" y="1967618"/>
              <a:ext cx="2659161" cy="8619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Skapa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nytt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läsår</a:t>
              </a:r>
              <a:endParaRPr lang="en-GB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Skapa ny ĺov- och läsårsplan och återanmälan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Kopiera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/Skapa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Tariffer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(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Betalningsperioder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Kopiera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/Skapa Taxor (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Avgifter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)​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Kopiering av grupper och lärare mm​</a:t>
              </a:r>
            </a:p>
          </p:txBody>
        </p:sp>
      </p:grpSp>
      <p:pic>
        <p:nvPicPr>
          <p:cNvPr id="43" name="Graphic 42">
            <a:extLst>
              <a:ext uri="{FF2B5EF4-FFF2-40B4-BE49-F238E27FC236}">
                <a16:creationId xmlns:a16="http://schemas.microsoft.com/office/drawing/2014/main" id="{25565EB9-9158-41BD-936A-2086EA4B49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71773" y="1770067"/>
            <a:ext cx="3981968" cy="3981968"/>
          </a:xfrm>
          <a:prstGeom prst="rect">
            <a:avLst/>
          </a:prstGeom>
        </p:spPr>
      </p:pic>
      <p:grpSp>
        <p:nvGrpSpPr>
          <p:cNvPr id="44" name="Group 43">
            <a:extLst>
              <a:ext uri="{FF2B5EF4-FFF2-40B4-BE49-F238E27FC236}">
                <a16:creationId xmlns:a16="http://schemas.microsoft.com/office/drawing/2014/main" id="{2B84A47E-045A-4CC2-8330-6CC146FD2257}"/>
              </a:ext>
            </a:extLst>
          </p:cNvPr>
          <p:cNvGrpSpPr/>
          <p:nvPr/>
        </p:nvGrpSpPr>
        <p:grpSpPr>
          <a:xfrm>
            <a:off x="7639516" y="4629274"/>
            <a:ext cx="4041982" cy="749697"/>
            <a:chOff x="2061834" y="1710767"/>
            <a:chExt cx="3718130" cy="733069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A42585EE-7BAE-4B6D-B93E-EE312902AA39}"/>
                </a:ext>
              </a:extLst>
            </p:cNvPr>
            <p:cNvSpPr/>
            <p:nvPr/>
          </p:nvSpPr>
          <p:spPr>
            <a:xfrm>
              <a:off x="2061834" y="1719263"/>
              <a:ext cx="3662924" cy="724573"/>
            </a:xfrm>
            <a:prstGeom prst="roundRect">
              <a:avLst/>
            </a:prstGeom>
            <a:noFill/>
            <a:ln>
              <a:solidFill>
                <a:srgbClr val="00354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02512B6-3899-49BD-9E75-648F52E316E6}"/>
                </a:ext>
              </a:extLst>
            </p:cNvPr>
            <p:cNvSpPr txBox="1"/>
            <p:nvPr/>
          </p:nvSpPr>
          <p:spPr>
            <a:xfrm>
              <a:off x="2184159" y="1710767"/>
              <a:ext cx="2605223" cy="248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Inställningar för Anmälan och Återanmälan​</a:t>
              </a:r>
              <a:endParaRPr lang="en-DK" sz="900" b="1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634FA49B-00EB-44D0-852A-73801D10D679}"/>
                </a:ext>
              </a:extLst>
            </p:cNvPr>
            <p:cNvSpPr txBox="1"/>
            <p:nvPr/>
          </p:nvSpPr>
          <p:spPr>
            <a:xfrm>
              <a:off x="2188623" y="1931931"/>
              <a:ext cx="3591341" cy="415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Ändra ”Anmälningsår” till nytt läsår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Gå igenom anmälan och återanmälan ​  (ämnen, fält, texter m.m.)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Återanmälan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öppnas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+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skicka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e-mail</a:t>
              </a:r>
              <a:r>
                <a:rPr lang="sv-SE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17CD773-1E68-46DA-A173-10550676D570}"/>
              </a:ext>
            </a:extLst>
          </p:cNvPr>
          <p:cNvGrpSpPr/>
          <p:nvPr/>
        </p:nvGrpSpPr>
        <p:grpSpPr>
          <a:xfrm>
            <a:off x="10234550" y="5442208"/>
            <a:ext cx="1477538" cy="1016162"/>
            <a:chOff x="2133600" y="1719265"/>
            <a:chExt cx="1477538" cy="1034221"/>
          </a:xfrm>
        </p:grpSpPr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EC210E95-DD17-4B4F-8CDF-8521D52563BA}"/>
                </a:ext>
              </a:extLst>
            </p:cNvPr>
            <p:cNvSpPr/>
            <p:nvPr/>
          </p:nvSpPr>
          <p:spPr>
            <a:xfrm>
              <a:off x="2133600" y="1719265"/>
              <a:ext cx="1438911" cy="1034026"/>
            </a:xfrm>
            <a:prstGeom prst="roundRect">
              <a:avLst/>
            </a:prstGeom>
            <a:noFill/>
            <a:ln>
              <a:solidFill>
                <a:srgbClr val="00354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F07F661-36EB-414A-85B3-5A567BF1ED0E}"/>
                </a:ext>
              </a:extLst>
            </p:cNvPr>
            <p:cNvSpPr txBox="1"/>
            <p:nvPr/>
          </p:nvSpPr>
          <p:spPr>
            <a:xfrm>
              <a:off x="2172227" y="1729365"/>
              <a:ext cx="1438911" cy="248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Terminsavslutning</a:t>
              </a:r>
              <a:r>
                <a:rPr lang="en-GB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VT​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49518927-BFC9-493E-8084-719433DAB4DA}"/>
                </a:ext>
              </a:extLst>
            </p:cNvPr>
            <p:cNvSpPr txBox="1"/>
            <p:nvPr/>
          </p:nvSpPr>
          <p:spPr>
            <a:xfrm>
              <a:off x="2181230" y="1906938"/>
              <a:ext cx="1335772" cy="846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Avsluta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elever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Ev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slutfakturering</a:t>
              </a:r>
              <a:endParaRPr lang="en-GB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Ersättning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för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avbokningar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(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av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lektioner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under VT)​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CEB714EF-8CBA-4541-862D-B13892D9AC13}"/>
              </a:ext>
            </a:extLst>
          </p:cNvPr>
          <p:cNvGrpSpPr/>
          <p:nvPr/>
        </p:nvGrpSpPr>
        <p:grpSpPr>
          <a:xfrm>
            <a:off x="6556951" y="5636828"/>
            <a:ext cx="3638789" cy="1170152"/>
            <a:chOff x="2133599" y="1719264"/>
            <a:chExt cx="3638789" cy="1225898"/>
          </a:xfrm>
        </p:grpSpPr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AAAA3186-419C-47EF-8E2C-C21E770CE4FC}"/>
                </a:ext>
              </a:extLst>
            </p:cNvPr>
            <p:cNvSpPr/>
            <p:nvPr/>
          </p:nvSpPr>
          <p:spPr>
            <a:xfrm>
              <a:off x="2133599" y="1719264"/>
              <a:ext cx="3591159" cy="1225898"/>
            </a:xfrm>
            <a:prstGeom prst="roundRect">
              <a:avLst/>
            </a:prstGeom>
            <a:noFill/>
            <a:ln>
              <a:solidFill>
                <a:srgbClr val="00354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 dirty="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3551D91-AB49-45F2-89EE-980E17520EC0}"/>
                </a:ext>
              </a:extLst>
            </p:cNvPr>
            <p:cNvSpPr txBox="1"/>
            <p:nvPr/>
          </p:nvSpPr>
          <p:spPr>
            <a:xfrm>
              <a:off x="2181047" y="1753874"/>
              <a:ext cx="3591341" cy="248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Hantera Återanmälan/Avanmälan/Ansökningar/Hyrinstrument</a:t>
              </a:r>
              <a:endParaRPr lang="en-DK" sz="900" b="1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D2698383-366D-48E2-B090-FB359F586267}"/>
                </a:ext>
              </a:extLst>
            </p:cNvPr>
            <p:cNvSpPr txBox="1"/>
            <p:nvPr/>
          </p:nvSpPr>
          <p:spPr>
            <a:xfrm>
              <a:off x="2181230" y="1949222"/>
              <a:ext cx="3157616" cy="995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Återanmälan - Behandla Önskemål.  </a:t>
              </a:r>
              <a:r>
                <a:rPr lang="sv-SE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Rensa kölistan.​</a:t>
              </a:r>
              <a:endParaRPr lang="en-DK" sz="900" b="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b="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Avsluta</a:t>
              </a:r>
              <a:r>
                <a:rPr lang="en-GB" sz="900" b="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b="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elever</a:t>
              </a:r>
              <a:r>
                <a:rPr lang="en-GB" sz="900" b="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b="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Ersättning för avbokningar (av lektioner under VT)​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b="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Ev</a:t>
              </a:r>
              <a:r>
                <a:rPr lang="en-GB" sz="900" b="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b="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slutfakturering</a:t>
              </a:r>
              <a:r>
                <a:rPr lang="en-GB" sz="900" b="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b="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Antagning från Kölista – Se över lärartimmar​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b="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Instrument </a:t>
              </a:r>
              <a:r>
                <a:rPr lang="en-GB" sz="900" b="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som</a:t>
              </a:r>
              <a:r>
                <a:rPr lang="en-GB" sz="900" b="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ska </a:t>
              </a:r>
              <a:r>
                <a:rPr lang="en-GB" sz="900" b="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återlämnas</a:t>
              </a:r>
              <a:r>
                <a:rPr lang="en-GB" sz="900" b="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​</a:t>
              </a:r>
              <a:endParaRPr lang="sv-SE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35983AA-2C09-4604-84BC-069E8A08D7B6}"/>
              </a:ext>
            </a:extLst>
          </p:cNvPr>
          <p:cNvGrpSpPr/>
          <p:nvPr/>
        </p:nvGrpSpPr>
        <p:grpSpPr>
          <a:xfrm>
            <a:off x="2968592" y="5688127"/>
            <a:ext cx="2099460" cy="1033923"/>
            <a:chOff x="2133600" y="1719263"/>
            <a:chExt cx="2099460" cy="1115229"/>
          </a:xfrm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1ABE7A02-CE87-4BFA-8ACB-391A62A3C089}"/>
                </a:ext>
              </a:extLst>
            </p:cNvPr>
            <p:cNvSpPr/>
            <p:nvPr/>
          </p:nvSpPr>
          <p:spPr>
            <a:xfrm>
              <a:off x="2133600" y="1719263"/>
              <a:ext cx="2099460" cy="1115229"/>
            </a:xfrm>
            <a:prstGeom prst="roundRect">
              <a:avLst/>
            </a:prstGeom>
            <a:noFill/>
            <a:ln>
              <a:solidFill>
                <a:srgbClr val="00354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F8923FD-D70E-4C81-9AE2-754646C6253B}"/>
                </a:ext>
              </a:extLst>
            </p:cNvPr>
            <p:cNvSpPr txBox="1"/>
            <p:nvPr/>
          </p:nvSpPr>
          <p:spPr>
            <a:xfrm>
              <a:off x="2181230" y="1766894"/>
              <a:ext cx="1106117" cy="248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Läsårsstart</a:t>
              </a:r>
              <a:r>
                <a:rPr lang="en-GB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HT </a:t>
              </a:r>
              <a:endParaRPr lang="en-DK" sz="900" b="1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207047B-BD63-403F-8785-CE32A0088151}"/>
                </a:ext>
              </a:extLst>
            </p:cNvPr>
            <p:cNvSpPr txBox="1"/>
            <p:nvPr/>
          </p:nvSpPr>
          <p:spPr>
            <a:xfrm>
              <a:off x="2181230" y="1955915"/>
              <a:ext cx="2051830" cy="846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Instrumentuthyrning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  <a:endParaRPr lang="en-DK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Schemalägga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elever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Skicka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antagnings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e-mail/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Kallelse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Konsert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-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och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mötesplanering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Timmar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och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ramtid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(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arbetstid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)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C5F4C24-EB38-42EF-9D37-C5AEC580434D}"/>
              </a:ext>
            </a:extLst>
          </p:cNvPr>
          <p:cNvGrpSpPr/>
          <p:nvPr/>
        </p:nvGrpSpPr>
        <p:grpSpPr>
          <a:xfrm>
            <a:off x="711728" y="4858864"/>
            <a:ext cx="2099460" cy="1206488"/>
            <a:chOff x="2133600" y="1719263"/>
            <a:chExt cx="2099460" cy="1232591"/>
          </a:xfrm>
        </p:grpSpPr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4E83C0F3-B3B4-41D1-83B5-8C0DD2ECBF99}"/>
                </a:ext>
              </a:extLst>
            </p:cNvPr>
            <p:cNvSpPr/>
            <p:nvPr/>
          </p:nvSpPr>
          <p:spPr>
            <a:xfrm>
              <a:off x="2133600" y="1719263"/>
              <a:ext cx="2099460" cy="1177639"/>
            </a:xfrm>
            <a:prstGeom prst="roundRect">
              <a:avLst/>
            </a:prstGeom>
            <a:noFill/>
            <a:ln>
              <a:solidFill>
                <a:srgbClr val="00354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A23020D2-774B-46F8-8A5A-95C2EE2C0CC4}"/>
                </a:ext>
              </a:extLst>
            </p:cNvPr>
            <p:cNvSpPr txBox="1"/>
            <p:nvPr/>
          </p:nvSpPr>
          <p:spPr>
            <a:xfrm>
              <a:off x="2181230" y="1766894"/>
              <a:ext cx="1845528" cy="248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Lärarens</a:t>
              </a:r>
              <a:r>
                <a:rPr lang="en-GB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b="1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uppstart</a:t>
              </a:r>
              <a:r>
                <a:rPr lang="en-GB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  <a:endParaRPr lang="en-DK" sz="900" b="1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6AEEA217-5D2B-4CB5-AC43-AABA07ECCACC}"/>
                </a:ext>
              </a:extLst>
            </p:cNvPr>
            <p:cNvSpPr txBox="1"/>
            <p:nvPr/>
          </p:nvSpPr>
          <p:spPr>
            <a:xfrm>
              <a:off x="2181230" y="1955915"/>
              <a:ext cx="2051830" cy="995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Schemaläggning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Skicka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antagnings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e-mail/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Kallelse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Lärplattformen</a:t>
              </a:r>
              <a:endParaRPr lang="en-GB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Närvaro</a:t>
              </a:r>
              <a:endParaRPr lang="en-GB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Ev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Ramtid</a:t>
              </a:r>
              <a:endParaRPr lang="en-GB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Ev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Arrangemang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/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konsert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3C2A165A-761A-4D13-941E-A9EB1D6EA74A}"/>
              </a:ext>
            </a:extLst>
          </p:cNvPr>
          <p:cNvGrpSpPr/>
          <p:nvPr/>
        </p:nvGrpSpPr>
        <p:grpSpPr>
          <a:xfrm>
            <a:off x="1571534" y="3587327"/>
            <a:ext cx="2099460" cy="1033923"/>
            <a:chOff x="2133600" y="1719263"/>
            <a:chExt cx="2099460" cy="1056292"/>
          </a:xfrm>
        </p:grpSpPr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2DCB93D9-34FB-486C-A29F-0AF09954E52A}"/>
                </a:ext>
              </a:extLst>
            </p:cNvPr>
            <p:cNvSpPr/>
            <p:nvPr/>
          </p:nvSpPr>
          <p:spPr>
            <a:xfrm>
              <a:off x="2133600" y="1719263"/>
              <a:ext cx="1893158" cy="1056292"/>
            </a:xfrm>
            <a:prstGeom prst="roundRect">
              <a:avLst/>
            </a:prstGeom>
            <a:noFill/>
            <a:ln>
              <a:solidFill>
                <a:srgbClr val="00354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 dirty="0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CC755F2E-F76D-402B-8C00-F6312DE4D14D}"/>
                </a:ext>
              </a:extLst>
            </p:cNvPr>
            <p:cNvSpPr txBox="1"/>
            <p:nvPr/>
          </p:nvSpPr>
          <p:spPr>
            <a:xfrm>
              <a:off x="2181230" y="1766894"/>
              <a:ext cx="1845528" cy="235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Faktureringsuppsättning</a:t>
              </a:r>
              <a:endParaRPr lang="en-DK" sz="900" b="1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B15E83EE-C0E1-462B-BE0A-E1003988A228}"/>
                </a:ext>
              </a:extLst>
            </p:cNvPr>
            <p:cNvSpPr txBox="1"/>
            <p:nvPr/>
          </p:nvSpPr>
          <p:spPr>
            <a:xfrm>
              <a:off x="2181230" y="1955915"/>
              <a:ext cx="2051830" cy="801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Se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över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Tariffer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(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Betalningsperioder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)​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Se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över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Taxor (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Avgifter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)​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Se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över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rabattuppsättningen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 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Uppdatera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alla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betalningar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547609A0-C4A2-4F82-B8CE-CCC6A76C5F59}"/>
              </a:ext>
            </a:extLst>
          </p:cNvPr>
          <p:cNvGrpSpPr/>
          <p:nvPr/>
        </p:nvGrpSpPr>
        <p:grpSpPr>
          <a:xfrm>
            <a:off x="547772" y="2234726"/>
            <a:ext cx="3205246" cy="1124102"/>
            <a:chOff x="2133600" y="1719264"/>
            <a:chExt cx="3205246" cy="1212499"/>
          </a:xfrm>
        </p:grpSpPr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7C574EBD-1927-44F3-AF28-BDF442966013}"/>
                </a:ext>
              </a:extLst>
            </p:cNvPr>
            <p:cNvSpPr/>
            <p:nvPr/>
          </p:nvSpPr>
          <p:spPr>
            <a:xfrm>
              <a:off x="2133600" y="1719264"/>
              <a:ext cx="2927963" cy="1212499"/>
            </a:xfrm>
            <a:prstGeom prst="roundRect">
              <a:avLst/>
            </a:prstGeom>
            <a:noFill/>
            <a:ln>
              <a:solidFill>
                <a:srgbClr val="00354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 dirty="0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E32144D9-3069-4B3E-B778-3FAD65958BE4}"/>
                </a:ext>
              </a:extLst>
            </p:cNvPr>
            <p:cNvSpPr txBox="1"/>
            <p:nvPr/>
          </p:nvSpPr>
          <p:spPr>
            <a:xfrm>
              <a:off x="2181230" y="1766893"/>
              <a:ext cx="1765215" cy="248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Fakturering</a:t>
              </a:r>
              <a:r>
                <a:rPr lang="en-GB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b="1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Höstteminen</a:t>
              </a:r>
              <a:r>
                <a:rPr lang="en-GB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  <a:endParaRPr lang="en-DK" sz="900" b="1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048F2DC4-BED3-4E53-86B8-20C257F9DF8A}"/>
                </a:ext>
              </a:extLst>
            </p:cNvPr>
            <p:cNvSpPr txBox="1"/>
            <p:nvPr/>
          </p:nvSpPr>
          <p:spPr>
            <a:xfrm>
              <a:off x="2181230" y="1935824"/>
              <a:ext cx="3157616" cy="995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Manuella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justeringar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. 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Ej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godkända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betalningar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Återbetalning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. 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Kontrollera elevbetalare och elever utan betalning 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Bokföring + Hämta fil -&gt; Skicka till faktureringssystemet​​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7085ECB6-979C-4F3E-BB6E-EFB1E5BE7071}"/>
              </a:ext>
            </a:extLst>
          </p:cNvPr>
          <p:cNvGrpSpPr/>
          <p:nvPr/>
        </p:nvGrpSpPr>
        <p:grpSpPr>
          <a:xfrm>
            <a:off x="2914505" y="1156780"/>
            <a:ext cx="1890663" cy="847613"/>
            <a:chOff x="2143228" y="1709615"/>
            <a:chExt cx="1890663" cy="914270"/>
          </a:xfrm>
        </p:grpSpPr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947E011C-41A2-4DA4-A6CF-A716726B788F}"/>
                </a:ext>
              </a:extLst>
            </p:cNvPr>
            <p:cNvSpPr/>
            <p:nvPr/>
          </p:nvSpPr>
          <p:spPr>
            <a:xfrm>
              <a:off x="2143228" y="1709615"/>
              <a:ext cx="1844349" cy="884831"/>
            </a:xfrm>
            <a:prstGeom prst="roundRect">
              <a:avLst/>
            </a:prstGeom>
            <a:noFill/>
            <a:ln>
              <a:solidFill>
                <a:srgbClr val="00354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 dirty="0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E9FA2305-AEEA-4D86-B23B-04253A684621}"/>
                </a:ext>
              </a:extLst>
            </p:cNvPr>
            <p:cNvSpPr txBox="1"/>
            <p:nvPr/>
          </p:nvSpPr>
          <p:spPr>
            <a:xfrm>
              <a:off x="2197315" y="1710490"/>
              <a:ext cx="1438911" cy="248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Terminsavslutning</a:t>
              </a:r>
              <a:r>
                <a:rPr lang="en-GB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HT​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A32E3491-80B5-4FA2-9BF9-E2930CBF2558}"/>
                </a:ext>
              </a:extLst>
            </p:cNvPr>
            <p:cNvSpPr txBox="1"/>
            <p:nvPr/>
          </p:nvSpPr>
          <p:spPr>
            <a:xfrm>
              <a:off x="2189542" y="1926727"/>
              <a:ext cx="1844349" cy="6971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Avsluta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elever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Ev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.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slutfakturering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Ersättning för avbokningar (av lektioner under HT)​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</a:p>
          </p:txBody>
        </p:sp>
      </p:grpSp>
      <p:grpSp>
        <p:nvGrpSpPr>
          <p:cNvPr id="76" name="Group 71">
            <a:extLst>
              <a:ext uri="{FF2B5EF4-FFF2-40B4-BE49-F238E27FC236}">
                <a16:creationId xmlns:a16="http://schemas.microsoft.com/office/drawing/2014/main" id="{7BDCEFE6-7786-4246-9EBE-CD981EC6B9E7}"/>
              </a:ext>
            </a:extLst>
          </p:cNvPr>
          <p:cNvGrpSpPr/>
          <p:nvPr/>
        </p:nvGrpSpPr>
        <p:grpSpPr>
          <a:xfrm>
            <a:off x="126282" y="801789"/>
            <a:ext cx="2107234" cy="1204438"/>
            <a:chOff x="2133600" y="1719265"/>
            <a:chExt cx="1844349" cy="884831"/>
          </a:xfrm>
          <a:solidFill>
            <a:schemeClr val="bg1">
              <a:lumMod val="95000"/>
            </a:schemeClr>
          </a:solidFill>
        </p:grpSpPr>
        <p:sp>
          <p:nvSpPr>
            <p:cNvPr id="77" name="Rectangle: Rounded Corners 72">
              <a:extLst>
                <a:ext uri="{FF2B5EF4-FFF2-40B4-BE49-F238E27FC236}">
                  <a16:creationId xmlns:a16="http://schemas.microsoft.com/office/drawing/2014/main" id="{4541D4E2-C95C-406F-94E0-056076F7A62D}"/>
                </a:ext>
              </a:extLst>
            </p:cNvPr>
            <p:cNvSpPr/>
            <p:nvPr/>
          </p:nvSpPr>
          <p:spPr>
            <a:xfrm>
              <a:off x="2133600" y="1719265"/>
              <a:ext cx="1844349" cy="884831"/>
            </a:xfrm>
            <a:prstGeom prst="roundRect">
              <a:avLst/>
            </a:prstGeom>
            <a:grpFill/>
            <a:ln>
              <a:solidFill>
                <a:srgbClr val="003544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 dirty="0"/>
            </a:p>
          </p:txBody>
        </p:sp>
        <p:sp>
          <p:nvSpPr>
            <p:cNvPr id="78" name="TextBox 73">
              <a:extLst>
                <a:ext uri="{FF2B5EF4-FFF2-40B4-BE49-F238E27FC236}">
                  <a16:creationId xmlns:a16="http://schemas.microsoft.com/office/drawing/2014/main" id="{359BC91F-CC2C-42EC-B1CE-462D402F010F}"/>
                </a:ext>
              </a:extLst>
            </p:cNvPr>
            <p:cNvSpPr txBox="1"/>
            <p:nvPr/>
          </p:nvSpPr>
          <p:spPr>
            <a:xfrm>
              <a:off x="2328855" y="1829043"/>
              <a:ext cx="1438911" cy="169579"/>
            </a:xfrm>
            <a:prstGeom prst="rect">
              <a:avLst/>
            </a:prstGeom>
            <a:grpFill/>
            <a:ln>
              <a:noFill/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SpeedAdmin </a:t>
              </a:r>
              <a:r>
                <a:rPr lang="en-GB" sz="900" b="1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erbjuder</a:t>
              </a:r>
              <a:r>
                <a:rPr lang="en-GB" sz="900" b="1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:​</a:t>
              </a:r>
            </a:p>
          </p:txBody>
        </p:sp>
        <p:sp>
          <p:nvSpPr>
            <p:cNvPr id="79" name="TextBox 74">
              <a:extLst>
                <a:ext uri="{FF2B5EF4-FFF2-40B4-BE49-F238E27FC236}">
                  <a16:creationId xmlns:a16="http://schemas.microsoft.com/office/drawing/2014/main" id="{4BD9D894-CA5C-4D67-8C01-A68EDE32D797}"/>
                </a:ext>
              </a:extLst>
            </p:cNvPr>
            <p:cNvSpPr txBox="1"/>
            <p:nvPr/>
          </p:nvSpPr>
          <p:spPr>
            <a:xfrm>
              <a:off x="2210158" y="1975034"/>
              <a:ext cx="1730584" cy="474822"/>
            </a:xfrm>
            <a:prstGeom prst="rect">
              <a:avLst/>
            </a:prstGeom>
            <a:grpFill/>
            <a:ln>
              <a:noFill/>
              <a:prstDash val="dash"/>
            </a:ln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Webinarer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​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Specifika</a:t>
              </a:r>
              <a:r>
                <a:rPr lang="en-GB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 </a:t>
              </a:r>
              <a:r>
                <a:rPr lang="en-GB" sz="900" dirty="0" err="1">
                  <a:solidFill>
                    <a:srgbClr val="003544"/>
                  </a:solidFill>
                  <a:latin typeface="Neo Sans Pro" panose="020B0504030504040204" pitchFamily="34" charset="0"/>
                </a:rPr>
                <a:t>kurser</a:t>
              </a:r>
              <a:endParaRPr lang="en-GB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Alltid gratis support på </a:t>
              </a:r>
              <a:br>
                <a:rPr lang="sv-SE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</a:br>
              <a:r>
                <a:rPr lang="sv-SE" sz="900" dirty="0">
                  <a:solidFill>
                    <a:srgbClr val="003544"/>
                  </a:solidFill>
                  <a:latin typeface="Neo Sans Pro" panose="020B0504030504040204" pitchFamily="34" charset="0"/>
                </a:rPr>
                <a:t>support@speedadmin.com</a:t>
              </a:r>
              <a:endParaRPr lang="en-GB" sz="900" dirty="0">
                <a:solidFill>
                  <a:srgbClr val="003544"/>
                </a:solidFill>
                <a:latin typeface="Neo Sans Pro" panose="020B05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5334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78BD67D5A716408537660B9653E987" ma:contentTypeVersion="6" ma:contentTypeDescription="Opret et nyt dokument." ma:contentTypeScope="" ma:versionID="933eeea88075396acfafd89e7b808d8e">
  <xsd:schema xmlns:xsd="http://www.w3.org/2001/XMLSchema" xmlns:xs="http://www.w3.org/2001/XMLSchema" xmlns:p="http://schemas.microsoft.com/office/2006/metadata/properties" xmlns:ns2="7657a9cd-14d9-4a1e-96d6-906d0a4aa3a7" targetNamespace="http://schemas.microsoft.com/office/2006/metadata/properties" ma:root="true" ma:fieldsID="2b53227ddf5c8d29912e690ee795a36c" ns2:_="">
    <xsd:import namespace="7657a9cd-14d9-4a1e-96d6-906d0a4aa3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57a9cd-14d9-4a1e-96d6-906d0a4aa3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9B68257-5F07-4755-86C0-2F1CD0071E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57a9cd-14d9-4a1e-96d6-906d0a4aa3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9A5DEF-8521-4EC0-BF27-3FE2171530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7455E1-1500-4372-A76D-14F63D6E0C90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7657a9cd-14d9-4a1e-96d6-906d0a4aa3a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13407</TotalTime>
  <Words>365</Words>
  <Application>Microsoft Office PowerPoint</Application>
  <PresentationFormat>Widescreen</PresentationFormat>
  <Paragraphs>76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Neo Sans Pro</vt:lpstr>
      <vt:lpstr>Office Theme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Earle</dc:creator>
  <cp:lastModifiedBy>Malin Lindström</cp:lastModifiedBy>
  <cp:revision>35</cp:revision>
  <dcterms:created xsi:type="dcterms:W3CDTF">2021-06-24T08:46:55Z</dcterms:created>
  <dcterms:modified xsi:type="dcterms:W3CDTF">2021-07-06T09:58:40Z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0x0101001C78BD67D5A716408537660B9653E987</vt:lpwstr>
  </property>
</Properties>
</file>